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59" r:id="rId3"/>
    <p:sldId id="266" r:id="rId4"/>
    <p:sldId id="258" r:id="rId5"/>
    <p:sldId id="268" r:id="rId6"/>
    <p:sldId id="280" r:id="rId7"/>
    <p:sldId id="267" r:id="rId8"/>
    <p:sldId id="279" r:id="rId9"/>
    <p:sldId id="281" r:id="rId10"/>
    <p:sldId id="285" r:id="rId11"/>
    <p:sldId id="269" r:id="rId12"/>
    <p:sldId id="275" r:id="rId13"/>
    <p:sldId id="276" r:id="rId14"/>
    <p:sldId id="277" r:id="rId15"/>
    <p:sldId id="278" r:id="rId16"/>
    <p:sldId id="282" r:id="rId17"/>
    <p:sldId id="274" r:id="rId18"/>
    <p:sldId id="261" r:id="rId19"/>
    <p:sldId id="260" r:id="rId20"/>
    <p:sldId id="283" r:id="rId21"/>
    <p:sldId id="2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od, Melissa" initials="WM" lastIdx="17" clrIdx="0">
    <p:extLst>
      <p:ext uri="{19B8F6BF-5375-455C-9EA6-DF929625EA0E}">
        <p15:presenceInfo xmlns:p15="http://schemas.microsoft.com/office/powerpoint/2012/main" userId="S-1-5-21-1078081533-1004336348-839522115-5837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39" autoAdjust="0"/>
    <p:restoredTop sz="94607"/>
  </p:normalViewPr>
  <p:slideViewPr>
    <p:cSldViewPr snapToGrid="0" snapToObjects="1" showGuides="1">
      <p:cViewPr varScale="1">
        <p:scale>
          <a:sx n="69" d="100"/>
          <a:sy n="69" d="100"/>
        </p:scale>
        <p:origin x="3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22T10:36:27.008" idx="2">
    <p:pos x="10" y="10"/>
    <p:text>Any way to add a bullet point or two with history about University Heights itself? - There's not a ton on Google but maybe a note about historical buildings in the area.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0239D73C-AF14-7643-8BC7-209F4FB10DDF}" type="datetimeFigureOut">
              <a:rPr lang="en-US" smtClean="0"/>
              <a:pPr/>
              <a:t>5/15/2020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F52A25F9-16D3-E64A-8639-7B020C319E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7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990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62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8" name="Picture 7" descr="University at Buffalo, The State University of New York logo">
            <a:extLst>
              <a:ext uri="{FF2B5EF4-FFF2-40B4-BE49-F238E27FC236}">
                <a16:creationId xmlns:a16="http://schemas.microsoft.com/office/drawing/2014/main" id="{9C7DE7FF-FD86-434E-91D5-DF1AA23EE7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6041226"/>
            <a:ext cx="4800600" cy="35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1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4248912" cy="590931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4248912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CAA554F-B37C-9E47-B5E4-82235D4EC6CD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114631" y="934720"/>
            <a:ext cx="7077369" cy="30646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F5FDDA2-E7AF-294B-ACDF-BDB5997277BC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5114631" y="3998296"/>
            <a:ext cx="3602522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2499D1A-BF4E-8444-BF94-86863CA11648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8701089" y="3998296"/>
            <a:ext cx="3490912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F90DAFF-101D-E948-A7EE-D57686CEB2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851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947F2-B572-1341-97A2-03F799FC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1EA68-2B0A-7648-9710-0081FFDD7D68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0" y="927100"/>
            <a:ext cx="12192000" cy="5930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C2F5B-0BEC-1B48-AF19-F70CBF88DDD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458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4248912" cy="590931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4248912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7B782143-2792-E14B-AE51-0FFA9028EB8A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161935" y="1976285"/>
            <a:ext cx="6325152" cy="39673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  <a:p>
            <a:r>
              <a:rPr lang="en-US" dirty="0"/>
              <a:t>Drag chart to placeholder or click icon to add chart</a:t>
            </a:r>
          </a:p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FBFC18-7AE9-1C44-9039-61F804A6140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494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663"/>
            <a:ext cx="6638544" cy="2387600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368" y="3970337"/>
            <a:ext cx="6638544" cy="2212976"/>
          </a:xfrm>
          <a:prstGeom prst="rect">
            <a:avLst/>
          </a:prstGeom>
          <a:ln>
            <a:noFill/>
          </a:ln>
        </p:spPr>
        <p:txBody>
          <a:bodyPr lIns="0">
            <a:no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title</a:t>
            </a:r>
          </a:p>
        </p:txBody>
      </p:sp>
      <p:pic>
        <p:nvPicPr>
          <p:cNvPr id="7" name="Picture 6" descr="University at Buffalo, The State University of New York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21146"/>
            <a:ext cx="4800600" cy="35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21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6951472" cy="5909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6951472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420E5-CF10-E744-8836-DA131F3DFE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40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6951472" cy="5909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6951472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51F46-BA21-2546-AE85-93B56EC061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219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52B2E-D090-724F-8681-FBE0CDA2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10515600" cy="5909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59530-982F-0F4F-B296-9DB2F44D8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6928" y="2185416"/>
            <a:ext cx="4500372" cy="39486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367C6-4AC8-9C47-BDFA-A5613CF90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2185416"/>
            <a:ext cx="4498848" cy="395020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A3F1F-FF47-0844-82BA-F475FCD0AA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46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5C5C1-32E2-374C-809B-D54BEC11E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10515600" cy="590931"/>
          </a:xfrm>
        </p:spPr>
        <p:txBody>
          <a:bodyPr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8817A-73B4-F340-8D0E-FB813E55F7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6928" y="2185416"/>
            <a:ext cx="5138928" cy="393192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26641-0094-3D49-865E-3DB9ECAC4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928" y="2593340"/>
            <a:ext cx="5140515" cy="3535744"/>
          </a:xfrm>
        </p:spPr>
        <p:txBody>
          <a:bodyPr/>
          <a:lstStyle>
            <a:lvl1pPr marL="285750" indent="-285750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11705-25F9-194A-9D2F-C9FEEA3A574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185416"/>
            <a:ext cx="5138928" cy="394980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978716-6004-6344-B5D2-C780B062C9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90800"/>
            <a:ext cx="5138928" cy="3538728"/>
          </a:xfrm>
        </p:spPr>
        <p:txBody>
          <a:bodyPr/>
          <a:lstStyle>
            <a:lvl1pPr marL="285750" indent="-285750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A91F9-8796-3D42-B75E-9C7F7D9B73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44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A2439-3BDA-DB47-AA02-5590274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A2EBF7-C6C5-4541-B47E-7FB413A3DF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5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613847-6053-FF4A-A422-D886A866F5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C6EF38F-8DF7-3941-B22C-502232E4CB0B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098566" y="927100"/>
            <a:ext cx="7093434" cy="5930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4248912" cy="590931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4248912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8C17C1-D75E-7F4A-895D-15D9E2D1D38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16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614BA-85C5-BA49-A402-F7BCCCDB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10515600" cy="59093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66ADF-AEA5-DC4B-841D-168372B89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928" y="2185416"/>
            <a:ext cx="10515600" cy="3968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University at Buffalo, The State University of New York logo">
            <a:extLst>
              <a:ext uri="{FF2B5EF4-FFF2-40B4-BE49-F238E27FC236}">
                <a16:creationId xmlns:a16="http://schemas.microsoft.com/office/drawing/2014/main" id="{27B0F206-4721-B742-B71F-C0AADA23A98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21146"/>
            <a:ext cx="4800600" cy="35602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4790E-48FE-324B-A4AD-34E3A7792E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74280" y="63197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97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50" r:id="rId3"/>
    <p:sldLayoutId id="2147483664" r:id="rId4"/>
    <p:sldLayoutId id="2147483652" r:id="rId5"/>
    <p:sldLayoutId id="2147483653" r:id="rId6"/>
    <p:sldLayoutId id="2147483654" r:id="rId7"/>
    <p:sldLayoutId id="2147483655" r:id="rId8"/>
    <p:sldLayoutId id="2147483665" r:id="rId9"/>
    <p:sldLayoutId id="2147483666" r:id="rId10"/>
    <p:sldLayoutId id="2147483660" r:id="rId11"/>
    <p:sldLayoutId id="2147483667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2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600"/>
        </a:spcBef>
        <a:buClr>
          <a:schemeClr val="tx2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30000"/>
        </a:lnSpc>
        <a:spcBef>
          <a:spcPts val="600"/>
        </a:spcBef>
        <a:buClr>
          <a:schemeClr val="tx2"/>
        </a:buClr>
        <a:buSzPct val="120000"/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30000"/>
        </a:lnSpc>
        <a:spcBef>
          <a:spcPts val="600"/>
        </a:spcBef>
        <a:buClr>
          <a:schemeClr val="tx2"/>
        </a:buClr>
        <a:buSzPct val="120000"/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30000"/>
        </a:lnSpc>
        <a:spcBef>
          <a:spcPts val="600"/>
        </a:spcBef>
        <a:buClr>
          <a:schemeClr val="tx2"/>
        </a:buClr>
        <a:buSzPct val="120000"/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30000"/>
        </a:lnSpc>
        <a:spcBef>
          <a:spcPts val="600"/>
        </a:spcBef>
        <a:buClr>
          <a:schemeClr val="tx2"/>
        </a:buClr>
        <a:buSzPct val="120000"/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buffaloniagara.com/neighborhood/university-heights/" TargetMode="External"/><Relationship Id="rId2" Type="http://schemas.openxmlformats.org/officeDocument/2006/relationships/hyperlink" Target="https://buffalonews.com/2020/04/20/signs-of-life-in-university-district-restaurants-old-and-new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tepoutbuffalo.com/locations/ub-anderson-gallery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ourheights.org/gardenwalk/" TargetMode="External"/><Relationship Id="rId2" Type="http://schemas.openxmlformats.org/officeDocument/2006/relationships/hyperlink" Target="http://ourheights.org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ourheights.org/tylerstreetgarden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esentation Title">
            <a:extLst>
              <a:ext uri="{FF2B5EF4-FFF2-40B4-BE49-F238E27FC236}">
                <a16:creationId xmlns:a16="http://schemas.microsoft.com/office/drawing/2014/main" id="{1089AC9A-5D7D-5A4C-8605-7607252D4F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Our Neighborhood: University Heights</a:t>
            </a:r>
          </a:p>
        </p:txBody>
      </p:sp>
    </p:spTree>
    <p:extLst>
      <p:ext uri="{BB962C8B-B14F-4D97-AF65-F5344CB8AC3E}">
        <p14:creationId xmlns:p14="http://schemas.microsoft.com/office/powerpoint/2010/main" val="407818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F868C-CEF6-B143-A7AE-76EB130D2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Businesses in the Heights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A2FD9-A74F-8E43-AA36-530D40A9A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7" y="2185416"/>
            <a:ext cx="11403399" cy="435392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There are a number of great businesses to explore in the University Heights.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86ECFA-3F71-8648-89E1-51E968D000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69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AAADA-D295-624A-8C1F-F3C9B39B6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Full-width Photo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7E529FB-B917-CF4F-B920-769482D4655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3495" b="13495"/>
          <a:stretch>
            <a:fillRect/>
          </a:stretch>
        </p:blipFill>
        <p:spPr>
          <a:xfrm>
            <a:off x="0" y="931863"/>
            <a:ext cx="12192000" cy="5926137"/>
          </a:xfrm>
        </p:spPr>
      </p:pic>
      <p:sp>
        <p:nvSpPr>
          <p:cNvPr id="5" name="Slide Note">
            <a:extLst>
              <a:ext uri="{FF2B5EF4-FFF2-40B4-BE49-F238E27FC236}">
                <a16:creationId xmlns:a16="http://schemas.microsoft.com/office/drawing/2014/main" id="{3A6341F7-DDD7-6E44-B0B3-715CF7D16CB5}"/>
              </a:ext>
            </a:extLst>
          </p:cNvPr>
          <p:cNvSpPr txBox="1"/>
          <p:nvPr/>
        </p:nvSpPr>
        <p:spPr>
          <a:xfrm>
            <a:off x="4202115" y="1037951"/>
            <a:ext cx="3245225" cy="923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Recently restored Parkside Candies has been in business since </a:t>
            </a:r>
            <a:r>
              <a:rPr lang="en-US" b="1" dirty="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1927.</a:t>
            </a:r>
            <a:endParaRPr lang="en-US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258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F868C-CEF6-B143-A7AE-76EB130D2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Parkside Candy Grant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A2FD9-A74F-8E43-AA36-530D40A9A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6507640" cy="449948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Through the New </a:t>
            </a:r>
            <a:r>
              <a:rPr lang="en-US" dirty="0"/>
              <a:t>York </a:t>
            </a:r>
            <a:r>
              <a:rPr lang="en-US" dirty="0" smtClean="0"/>
              <a:t>State Main Street grant program, Parkside Candies was </a:t>
            </a:r>
            <a:r>
              <a:rPr lang="en-US" dirty="0"/>
              <a:t>awarded $125,000 to </a:t>
            </a:r>
            <a:r>
              <a:rPr lang="en-US" dirty="0" smtClean="0"/>
              <a:t>fund the restoration of its building. </a:t>
            </a:r>
            <a:r>
              <a:rPr lang="en-US" dirty="0"/>
              <a:t>The interior, façade, and neon marquee have been refurbished and updated for efficiency.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program is managed and implemented to preserve local architectural and cultural history at sites all over New York </a:t>
            </a:r>
            <a:r>
              <a:rPr lang="en-US" dirty="0" smtClean="0"/>
              <a:t>State, and highlights the historical importance of the neighborhood.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86ECFA-3F71-8648-89E1-51E968D000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D99C47-A042-0649-A938-F137B200A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799" y="2532742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8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6D6A8-2C83-4F45-90EE-890AFF126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Amy’s Place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5E902-45A6-7544-BC66-AB9F154DA0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829D63-8C17-F24B-865B-8F35E4F24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6635977" cy="39682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Local Lebanese and American restaurant Amy’s place has been a Main Street institution since 1981. Check out the vegan options, featured art from local artists, and early-bird breakfasts that have kept the University District fed for almost 40 years!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EFC6EE-B2CF-D042-BE20-8742771F8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00" y="2599871"/>
            <a:ext cx="4464870" cy="293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78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5C70E-A6D5-7B4B-8142-00B71C973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Shango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BFCAC-0281-F54E-99CD-6A119FE0A5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557CCC9-0C8D-0B4A-975F-49ABD1904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6427430" cy="39682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New Orleans Bistro and Wine Bar Shango has some of the most interesting southern and Cajun flavors. While more of a fine dining atmosphere exists here, they run Wednesday tasting menus for $20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DDC5F4-2A16-A44B-96AD-659D48A4E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338" y="1795081"/>
            <a:ext cx="4050870" cy="269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96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92C34-2EB8-4D47-84AF-516FD93F6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Sato Ramen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4C854-C82C-CB4D-9C95-CA4ACC03A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7" y="2185416"/>
            <a:ext cx="10971929" cy="39682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One of the best lunch spots in the area, Sato Ramen has many different ramen flavors and other Japanese inspired dishes to try.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8E8F13-C3B0-1247-8D6A-DC6F980D2E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EF0548-27A7-1942-9554-61B364331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52" y="3819097"/>
            <a:ext cx="7077528" cy="268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99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C5DE6-A286-C745-B389-96366370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33200-D1C8-F947-A8AC-D7EE71F74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6603893" cy="39682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Local Caribbean spots Kalypso and Dr. Birds as well as Indian buffet Tandoori Hut have bring dynamic and delicious flavors to the area</a:t>
            </a:r>
            <a:r>
              <a:rPr lang="en-US" dirty="0" smtClean="0"/>
              <a:t>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Wholly Crepe and Lake Effect Dinner bring more breakfast options to the table as well!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3A833-A29C-1C4C-B418-913DE25635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2141A1-3F09-5F43-9886-390F4232A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00" y="1135310"/>
            <a:ext cx="4659086" cy="3034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F0E7AB-D114-744A-B35A-8535C8A35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432" y="4181907"/>
            <a:ext cx="3968495" cy="2644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2828C7-F72E-7141-9870-B50D7E8A4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927" y="4233614"/>
            <a:ext cx="2870200" cy="25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88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F5CD6-3FE0-274B-B26F-E77BADD5F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8630-6483-8445-A280-35A6D6141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Takeout options amidst closures: </a:t>
            </a:r>
            <a:r>
              <a:rPr lang="en-US" dirty="0">
                <a:hlinkClick r:id="rId2"/>
              </a:rPr>
              <a:t>https://buffalonews.com/2020/04/20/signs-of-life-in-university-district-restaurants-old-and-new/</a:t>
            </a:r>
            <a:endParaRPr lang="en-US" dirty="0"/>
          </a:p>
          <a:p>
            <a:r>
              <a:rPr lang="en-US" dirty="0"/>
              <a:t>Local tourism highlights: </a:t>
            </a:r>
            <a:r>
              <a:rPr lang="en-US" dirty="0">
                <a:hlinkClick r:id="rId3"/>
              </a:rPr>
              <a:t>https://www.visitbuffaloniagara.com/neighborhood/university-heights/</a:t>
            </a:r>
            <a:endParaRPr lang="en-US" dirty="0"/>
          </a:p>
          <a:p>
            <a:r>
              <a:rPr lang="en-US" dirty="0"/>
              <a:t>UB’s off campus art gallery: </a:t>
            </a:r>
            <a:r>
              <a:rPr lang="en-US" dirty="0">
                <a:hlinkClick r:id="rId4"/>
              </a:rPr>
              <a:t>https://stepoutbuffalo.com/locations/ub-anderson-gallery/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BA30DC-E80B-DC45-927E-D05C2043CB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692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Title">
            <a:extLst>
              <a:ext uri="{FF2B5EF4-FFF2-40B4-BE49-F238E27FC236}">
                <a16:creationId xmlns:a16="http://schemas.microsoft.com/office/drawing/2014/main" id="{A5A6BD9C-352C-594C-84C3-B534C6BE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Groups</a:t>
            </a:r>
          </a:p>
        </p:txBody>
      </p:sp>
      <p:sp>
        <p:nvSpPr>
          <p:cNvPr id="14" name="Compare Section - Text">
            <a:extLst>
              <a:ext uri="{FF2B5EF4-FFF2-40B4-BE49-F238E27FC236}">
                <a16:creationId xmlns:a16="http://schemas.microsoft.com/office/drawing/2014/main" id="{48B0953F-74D7-0140-8C86-93FC4F66A3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University Heights has active block clubs on most streets as well as community gardens and longstanding events that draw people into the neighborhood. </a:t>
            </a:r>
          </a:p>
        </p:txBody>
      </p:sp>
      <p:sp>
        <p:nvSpPr>
          <p:cNvPr id="16" name="Contrast Section - Text">
            <a:extLst>
              <a:ext uri="{FF2B5EF4-FFF2-40B4-BE49-F238E27FC236}">
                <a16:creationId xmlns:a16="http://schemas.microsoft.com/office/drawing/2014/main" id="{2EBC524D-C050-3F4A-88E2-E7EBEEE90AF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http://ourheights.org</a:t>
            </a:r>
            <a:endParaRPr lang="en-US" dirty="0"/>
          </a:p>
          <a:p>
            <a:r>
              <a:rPr lang="en-US" dirty="0">
                <a:hlinkClick r:id="rId3"/>
              </a:rPr>
              <a:t>http://ourheights.org/gardenwalk/</a:t>
            </a:r>
            <a:endParaRPr lang="en-US" dirty="0"/>
          </a:p>
          <a:p>
            <a:r>
              <a:rPr lang="en-US" dirty="0">
                <a:hlinkClick r:id="rId4"/>
              </a:rPr>
              <a:t>http://ourheights.org/tylerstreetgarden/</a:t>
            </a:r>
            <a:endParaRPr lang="en-US" dirty="0"/>
          </a:p>
          <a:p>
            <a:r>
              <a:rPr lang="en-US" dirty="0" err="1"/>
              <a:t>Thetoollibrary.org</a:t>
            </a:r>
            <a:endParaRPr lang="en-US" dirty="0"/>
          </a:p>
        </p:txBody>
      </p:sp>
      <p:sp>
        <p:nvSpPr>
          <p:cNvPr id="23" name="Slide Number">
            <a:extLst>
              <a:ext uri="{FF2B5EF4-FFF2-40B4-BE49-F238E27FC236}">
                <a16:creationId xmlns:a16="http://schemas.microsoft.com/office/drawing/2014/main" id="{692346D0-C19D-754C-B7FB-4EEAD59AF4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11612D8C-0CE2-8F48-B865-A1C7EEB2094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579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93BEC0A6-A5CE-914E-9A9E-BB0E40137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7EE4B2-426C-7547-8631-5B19D50682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2019" y="2636044"/>
            <a:ext cx="3810000" cy="3048000"/>
          </a:xfrm>
        </p:spPr>
      </p:pic>
      <p:sp>
        <p:nvSpPr>
          <p:cNvPr id="4" name="Side Text - Column 2">
            <a:extLst>
              <a:ext uri="{FF2B5EF4-FFF2-40B4-BE49-F238E27FC236}">
                <a16:creationId xmlns:a16="http://schemas.microsoft.com/office/drawing/2014/main" id="{141D36D5-50E8-C945-95D9-AC162A32E5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University Heights is a full time neighborhood where people of all ages </a:t>
            </a:r>
            <a:r>
              <a:rPr lang="en-US" dirty="0" smtClean="0"/>
              <a:t>live, </a:t>
            </a:r>
            <a:r>
              <a:rPr lang="en-US" dirty="0"/>
              <a:t>work and do business. Be great neighbors and respect the community UB has called home for a century. 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A6790C53-F8BB-DF4A-8361-919F8B7F6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7FF4D5E0-956F-9742-9135-6CCBA6AE77D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966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6EFFE0B3-6566-3F48-9291-A6A8E30E2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5" name="Slide Text">
            <a:extLst>
              <a:ext uri="{FF2B5EF4-FFF2-40B4-BE49-F238E27FC236}">
                <a16:creationId xmlns:a16="http://schemas.microsoft.com/office/drawing/2014/main" id="{C69252C7-A6C4-2849-AD0F-63A6BD9AF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UB was founded in </a:t>
            </a:r>
            <a:r>
              <a:rPr lang="en-US" dirty="0" smtClean="0"/>
              <a:t>1846, and the South Campus was established in 1909, </a:t>
            </a:r>
            <a:r>
              <a:rPr lang="en-US" dirty="0"/>
              <a:t>meaning that UB has been part of this community for over 100 years.  </a:t>
            </a: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4603F0F3-CF76-774D-86D8-DB88B36252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2E1B3BED-EDDA-2E42-813F-F157009AF3C2}" type="slidenum">
              <a:rPr lang="en-US" smtClean="0"/>
              <a:t>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0DCC24-EAE5-FC48-B2E5-2DBC4B2F9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280" y="2185416"/>
            <a:ext cx="43180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06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A1A9A-A4D5-3147-BD76-EF62CEE2E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 Informed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218A9-1FBB-3742-A148-39B8A5289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6668061" cy="39682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For ways in which UB and the community interact check our </a:t>
            </a:r>
            <a:r>
              <a:rPr lang="en-US" dirty="0" smtClean="0"/>
              <a:t>website: </a:t>
            </a:r>
            <a:r>
              <a:rPr lang="en-US" b="1" u="sng" dirty="0" smtClean="0">
                <a:solidFill>
                  <a:schemeClr val="accent1"/>
                </a:solidFill>
              </a:rPr>
              <a:t>buffalo.edu/community </a:t>
            </a:r>
            <a:endParaRPr lang="en-US" b="1" u="sng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9DF684-A7CB-C240-9B24-14F7838A1B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5E8F9D-B08B-514F-80B4-1A1F3A7EE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059" y="2739553"/>
            <a:ext cx="6986826" cy="394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27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C97A1-443D-9E46-9168-0AEBF65FBC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82E979-9973-B941-B581-ADA4EFB1D7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Please do not forget to complete reflection questions </a:t>
            </a:r>
          </a:p>
        </p:txBody>
      </p:sp>
    </p:spTree>
    <p:extLst>
      <p:ext uri="{BB962C8B-B14F-4D97-AF65-F5344CB8AC3E}">
        <p14:creationId xmlns:p14="http://schemas.microsoft.com/office/powerpoint/2010/main" val="2572227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88DBE833-A922-5747-A36B-4314D3116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Facts 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38F3A7AD-BFCA-B14B-8363-A4C1A4B74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7" y="2185416"/>
            <a:ext cx="7819835" cy="3968249"/>
          </a:xfrm>
        </p:spPr>
        <p:txBody>
          <a:bodyPr/>
          <a:lstStyle/>
          <a:p>
            <a:r>
              <a:rPr lang="en-US" dirty="0" smtClean="0"/>
              <a:t>The University </a:t>
            </a:r>
            <a:r>
              <a:rPr lang="en-US" dirty="0"/>
              <a:t>District has 37,000 </a:t>
            </a:r>
            <a:r>
              <a:rPr lang="en-US" dirty="0" smtClean="0"/>
              <a:t>people, </a:t>
            </a:r>
            <a:r>
              <a:rPr lang="en-US" dirty="0"/>
              <a:t>making up 14% of the population of the City of Buffalo</a:t>
            </a:r>
          </a:p>
          <a:p>
            <a:r>
              <a:rPr lang="en-US" dirty="0"/>
              <a:t>Over 50% of the houses are </a:t>
            </a:r>
            <a:r>
              <a:rPr lang="en-US" dirty="0" smtClean="0"/>
              <a:t>owner-occupied </a:t>
            </a:r>
            <a:r>
              <a:rPr lang="en-US" dirty="0"/>
              <a:t>homes</a:t>
            </a:r>
          </a:p>
          <a:p>
            <a:r>
              <a:rPr lang="en-US" dirty="0"/>
              <a:t>More than half of the residents have lived there for over 10 years</a:t>
            </a:r>
          </a:p>
          <a:p>
            <a:r>
              <a:rPr lang="en-US" dirty="0"/>
              <a:t>24% of residents are under 18 and 11% are over </a:t>
            </a:r>
            <a:r>
              <a:rPr lang="en-US" dirty="0" smtClean="0"/>
              <a:t>65</a:t>
            </a:r>
          </a:p>
          <a:p>
            <a:r>
              <a:rPr lang="en-US" dirty="0" smtClean="0"/>
              <a:t>Property crimes in the district has dropped 17% in recent years</a:t>
            </a:r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1E758566-FAE7-1B41-AABE-FDB3CDFB0B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F97EF4A-40C6-024D-A945-B03D1BBD02F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77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-topic">
            <a:extLst>
              <a:ext uri="{FF2B5EF4-FFF2-40B4-BE49-F238E27FC236}">
                <a16:creationId xmlns:a16="http://schemas.microsoft.com/office/drawing/2014/main" id="{B0882130-6200-324C-8A79-B506D34288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Neighborhood Assets</a:t>
            </a:r>
          </a:p>
        </p:txBody>
      </p:sp>
    </p:spTree>
    <p:extLst>
      <p:ext uri="{BB962C8B-B14F-4D97-AF65-F5344CB8AC3E}">
        <p14:creationId xmlns:p14="http://schemas.microsoft.com/office/powerpoint/2010/main" val="565184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5C8F0397-2A2F-FA44-A11D-5385B5FC3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Tool Library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3CA49974-DF4B-1F47-B7B0-A6B562561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Located at 5 West Northrup, The Tool Library is a neighborhood non-profit focused on providing tools at low costs to all of Western New </a:t>
            </a:r>
            <a:r>
              <a:rPr lang="en-US" dirty="0" smtClean="0"/>
              <a:t>York.</a:t>
            </a:r>
            <a:endParaRPr lang="en-US" dirty="0"/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The Tool Library also conducts service days to keep the neighborhood and its parks looking </a:t>
            </a:r>
            <a:r>
              <a:rPr lang="en-US" dirty="0" smtClean="0"/>
              <a:t>great!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 smtClean="0"/>
              <a:t>Students can become members of the Tool Library for $20 a year.</a:t>
            </a:r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D2C780C-1329-9D41-9F44-003745AE95B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8514" b="18514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3407F3A-DFB5-644C-92AE-BFCB46B0C4F6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/>
          <a:srcRect t="9072" b="9072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F587E45-A729-6948-960F-B7F9B56DF025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4"/>
          <a:srcRect l="13565" r="135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1579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F1378-E9FE-1845-8068-C30AE3992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ReTree</a:t>
            </a:r>
            <a:r>
              <a:rPr lang="en-US" dirty="0"/>
              <a:t> the District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0262B-971F-6F43-ABAD-265690D4E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One of The Tool Library’s biggest service </a:t>
            </a:r>
            <a:r>
              <a:rPr lang="en-US" dirty="0" smtClean="0"/>
              <a:t>days. Trees </a:t>
            </a:r>
            <a:r>
              <a:rPr lang="en-US" dirty="0"/>
              <a:t>are planted </a:t>
            </a:r>
            <a:r>
              <a:rPr lang="en-US" dirty="0" smtClean="0"/>
              <a:t>by </a:t>
            </a:r>
            <a:r>
              <a:rPr lang="en-US" dirty="0"/>
              <a:t>volunteers in parks and on residential properties. </a:t>
            </a:r>
            <a:r>
              <a:rPr lang="en-US" dirty="0" smtClean="0"/>
              <a:t>Since </a:t>
            </a:r>
            <a:r>
              <a:rPr lang="en-US" dirty="0"/>
              <a:t>it’s inception in </a:t>
            </a:r>
            <a:r>
              <a:rPr lang="en-US" dirty="0" smtClean="0"/>
              <a:t>2014, </a:t>
            </a:r>
            <a:r>
              <a:rPr lang="en-US" dirty="0"/>
              <a:t>over </a:t>
            </a:r>
            <a:r>
              <a:rPr lang="en-US" dirty="0" smtClean="0"/>
              <a:t>1,500 </a:t>
            </a:r>
            <a:r>
              <a:rPr lang="en-US" dirty="0"/>
              <a:t>trees have been planted!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D910C336-69F0-DF42-A1DE-3B56DC983545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t="10335" b="10335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76ECA32E-601D-0943-B3B8-145F1141EE8B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/>
          <a:srcRect l="19458" r="19458"/>
          <a:stretch>
            <a:fillRect/>
          </a:stretch>
        </p:blipFill>
        <p:spPr/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B802077-00BC-B64C-9222-7A99C9BF6D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A17B2CB-0B62-D74E-8F05-8ADFAF6FA9A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4"/>
          <a:srcRect t="6707" b="67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8375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>
            <a:extLst>
              <a:ext uri="{FF2B5EF4-FFF2-40B4-BE49-F238E27FC236}">
                <a16:creationId xmlns:a16="http://schemas.microsoft.com/office/drawing/2014/main" id="{3AC14BE6-0C46-714B-B7A3-48A9E49BA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Park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4229366B-9DFE-0244-A864-A3ECC8897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Created in an unused rail right of way, Linear Park is a great story of community organization and transformation of unused space. Be sure to check out the public art on the train abutments! 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E81205E6-FC4B-2248-95ED-2621A19C2C6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5192" r="5192"/>
          <a:stretch>
            <a:fillRect/>
          </a:stretch>
        </p:blipFill>
        <p:spPr/>
      </p:pic>
      <p:sp>
        <p:nvSpPr>
          <p:cNvPr id="14" name="Slide Note">
            <a:extLst>
              <a:ext uri="{FF2B5EF4-FFF2-40B4-BE49-F238E27FC236}">
                <a16:creationId xmlns:a16="http://schemas.microsoft.com/office/drawing/2014/main" id="{767C01DD-707F-4742-B0A0-9274A977492A}"/>
              </a:ext>
            </a:extLst>
          </p:cNvPr>
          <p:cNvSpPr txBox="1"/>
          <p:nvPr/>
        </p:nvSpPr>
        <p:spPr>
          <a:xfrm>
            <a:off x="2974505" y="5442239"/>
            <a:ext cx="219439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1732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CA06A5-D3F4-A44B-8531-BD2E2744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Park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F782C1-70FF-234A-8565-652A52431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20065"/>
            <a:ext cx="4248912" cy="39682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Linear Park plugs into a larger regional network of trails stretching all the way through </a:t>
            </a:r>
            <a:r>
              <a:rPr lang="en-US" dirty="0" smtClean="0"/>
              <a:t>Tonawanda.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8B924-B673-AE47-8465-16286FC6E99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BD40AC7-486A-6A4D-979A-F30943E2F064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696" t="38400" r="-696" b="2466"/>
          <a:stretch/>
        </p:blipFill>
        <p:spPr>
          <a:xfrm>
            <a:off x="5098566" y="927100"/>
            <a:ext cx="7093434" cy="5930900"/>
          </a:xfrm>
        </p:spPr>
      </p:pic>
    </p:spTree>
    <p:extLst>
      <p:ext uri="{BB962C8B-B14F-4D97-AF65-F5344CB8AC3E}">
        <p14:creationId xmlns:p14="http://schemas.microsoft.com/office/powerpoint/2010/main" val="1432851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1EF15-946C-9349-A281-19CB36547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Capen</a:t>
            </a:r>
            <a:r>
              <a:rPr lang="en-US" dirty="0"/>
              <a:t> Garden Walk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A5590B7-5EA0-1145-AABC-6EE6926A1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8446" y="1775674"/>
            <a:ext cx="4249737" cy="2124868"/>
          </a:xfr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0F59ACCB-4DEB-1544-A8F6-3E0D6DE7CA95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t="10335" b="10335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8E46CEDA-78E6-2F4F-A890-AB30215F5412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l="19458" r="19458"/>
          <a:stretch>
            <a:fillRect/>
          </a:stretch>
        </p:blipFill>
        <p:spPr/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78A82D-E7BE-7647-8DCB-BC2A41E27F0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8D26F658-9B73-EB4E-9437-B40CAB7BF42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6707" b="6707"/>
          <a:stretch>
            <a:fillRect/>
          </a:stretch>
        </p:blipFill>
        <p:spPr/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2497E3F-06E3-574F-8430-2DFA1D2D6447}"/>
              </a:ext>
            </a:extLst>
          </p:cNvPr>
          <p:cNvSpPr txBox="1"/>
          <p:nvPr/>
        </p:nvSpPr>
        <p:spPr>
          <a:xfrm>
            <a:off x="393236" y="2191777"/>
            <a:ext cx="45720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This </a:t>
            </a:r>
            <a:r>
              <a:rPr lang="en-US" dirty="0" smtClean="0"/>
              <a:t>perennial self-guided </a:t>
            </a:r>
            <a:r>
              <a:rPr lang="en-US" dirty="0"/>
              <a:t>tour takes participants to the beautiful home gardens in the district. Each summer it draws hundreds of people from all over the region to the neighborhood.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622393-1456-9C43-91D4-E3C045011CEE}"/>
              </a:ext>
            </a:extLst>
          </p:cNvPr>
          <p:cNvSpPr/>
          <p:nvPr/>
        </p:nvSpPr>
        <p:spPr>
          <a:xfrm>
            <a:off x="-527271" y="1556822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3643577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B Brand Colors">
      <a:dk1>
        <a:srgbClr val="666666"/>
      </a:dk1>
      <a:lt1>
        <a:srgbClr val="FFFFFF"/>
      </a:lt1>
      <a:dk2>
        <a:srgbClr val="005BBB"/>
      </a:dk2>
      <a:lt2>
        <a:srgbClr val="FFFFFF"/>
      </a:lt2>
      <a:accent1>
        <a:srgbClr val="005BBB"/>
      </a:accent1>
      <a:accent2>
        <a:srgbClr val="41B6E6"/>
      </a:accent2>
      <a:accent3>
        <a:srgbClr val="E56D54"/>
      </a:accent3>
      <a:accent4>
        <a:srgbClr val="666666"/>
      </a:accent4>
      <a:accent5>
        <a:srgbClr val="007681"/>
      </a:accent5>
      <a:accent6>
        <a:srgbClr val="003E51"/>
      </a:accent6>
      <a:hlink>
        <a:srgbClr val="005BBB"/>
      </a:hlink>
      <a:folHlink>
        <a:srgbClr val="D86A4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2432</TotalTime>
  <Words>699</Words>
  <Application>Microsoft Office PowerPoint</Application>
  <PresentationFormat>Widescreen</PresentationFormat>
  <Paragraphs>75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Arial Regular</vt:lpstr>
      <vt:lpstr>Georgia</vt:lpstr>
      <vt:lpstr>System Font Regular</vt:lpstr>
      <vt:lpstr>Office Theme</vt:lpstr>
      <vt:lpstr>Our Neighborhood: University Heights</vt:lpstr>
      <vt:lpstr>History</vt:lpstr>
      <vt:lpstr>Quick Facts </vt:lpstr>
      <vt:lpstr>Neighborhood Assets</vt:lpstr>
      <vt:lpstr>The Tool Library</vt:lpstr>
      <vt:lpstr>ReTree the District</vt:lpstr>
      <vt:lpstr>Linear Park</vt:lpstr>
      <vt:lpstr>Linear Park</vt:lpstr>
      <vt:lpstr>Capen Garden Walk</vt:lpstr>
      <vt:lpstr>Businesses in the Heights</vt:lpstr>
      <vt:lpstr>Full-width Photo</vt:lpstr>
      <vt:lpstr>Parkside Candy Grant </vt:lpstr>
      <vt:lpstr>Amy’s Place</vt:lpstr>
      <vt:lpstr>Shango</vt:lpstr>
      <vt:lpstr>Sato Ramen</vt:lpstr>
      <vt:lpstr>And More</vt:lpstr>
      <vt:lpstr>In the News</vt:lpstr>
      <vt:lpstr>Community Groups</vt:lpstr>
      <vt:lpstr>Takeaways</vt:lpstr>
      <vt:lpstr>Stay Informed </vt:lpstr>
      <vt:lpstr>Thank you</vt:lpstr>
    </vt:vector>
  </TitlesOfParts>
  <Manager/>
  <Company>University at Buffalo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 PowerPoint Presentation</dc:title>
  <dc:subject/>
  <dc:creator>Division of University Communications</dc:creator>
  <cp:keywords/>
  <dc:description/>
  <cp:lastModifiedBy>Morrissey, Tess</cp:lastModifiedBy>
  <cp:revision>108</cp:revision>
  <dcterms:created xsi:type="dcterms:W3CDTF">2019-04-04T19:20:28Z</dcterms:created>
  <dcterms:modified xsi:type="dcterms:W3CDTF">2020-05-15T12:59:21Z</dcterms:modified>
  <cp:category/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